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hLgGn6yksQiM/89TY0w6peiqFb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74266" autoAdjust="0"/>
  </p:normalViewPr>
  <p:slideViewPr>
    <p:cSldViewPr snapToGrid="0">
      <p:cViewPr varScale="1">
        <p:scale>
          <a:sx n="84" d="100"/>
          <a:sy n="84" d="100"/>
        </p:scale>
        <p:origin x="235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4" name="Google Shape;32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As seen in the video, the application is a small social network and its main function is to organize the libraries of a user by allowing him to personalize them and to add books.</a:t>
            </a: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To achieve this we designed a client-server system.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The application is multi language: more precisely English and Italian are supported and is ready for other languages.</a:t>
            </a:r>
            <a:endParaRPr sz="2000" dirty="0"/>
          </a:p>
        </p:txBody>
      </p:sp>
      <p:sp>
        <p:nvSpPr>
          <p:cNvPr id="457" name="Google Shape;4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simplify the development of the server we used Firebase, so that we could focus on the application without having to worry too much on security, reliability and in implementing a fully functional back end.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3" name="Google Shape;46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The main component of Firebase that we used are Cloud </a:t>
            </a:r>
            <a:r>
              <a:rPr lang="en-US" sz="1200" dirty="0" err="1"/>
              <a:t>Firestore</a:t>
            </a:r>
            <a:r>
              <a:rPr lang="en-US" sz="1200" dirty="0"/>
              <a:t>, a NoSQL database that supports real time messages to the client via push notifications.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Cloud Storage, which we used to store images of the books and of the libraries. 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Functions, which are simple functions triggered when a CRUD request is performed on the database and that helped us in cleaning up and syncing the database.</a:t>
            </a:r>
            <a:endParaRPr sz="1200" dirty="0"/>
          </a:p>
        </p:txBody>
      </p:sp>
      <p:sp>
        <p:nvSpPr>
          <p:cNvPr id="470" name="Google Shape;47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application is obviously the client and contains most of the logic of the system.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It was designed with a bottom up-approach and the model is implemented using a database first approach.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We started to design the database and then we implemented the application around that.</a:t>
            </a:r>
            <a:endParaRPr dirty="0"/>
          </a:p>
        </p:txBody>
      </p:sp>
      <p:sp>
        <p:nvSpPr>
          <p:cNvPr id="481" name="Google Shape;48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During the design we identified three types of users.</a:t>
            </a:r>
            <a:br>
              <a:rPr lang="en-US"/>
            </a:b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visitor who is a user that has yet to log in the application and that’s is the only action that he can perform.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user, who is a person who logged in the application and can make use of the main functionality of the application such as creating a library, searching for a book and to add books to his libraries.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verified user, who is a user that verified his identity and can now access to the market place of the application where he can buy and/or sell books. </a:t>
            </a:r>
            <a:endParaRPr/>
          </a:p>
        </p:txBody>
      </p:sp>
      <p:sp>
        <p:nvSpPr>
          <p:cNvPr id="487" name="Google Shape;48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Talking about the application, it was developed with Flutter.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helped us with the cross-platform design and even if the application was developed and tested only on android, it is compatible with ios  and we would need only some modifications to make it run.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chose flutter because it is compiled natively and it guarantees great performances.</a:t>
            </a:r>
            <a:endParaRPr/>
          </a:p>
        </p:txBody>
      </p:sp>
      <p:sp>
        <p:nvSpPr>
          <p:cNvPr id="493" name="Google Shape;4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During the implementation we tested most of the pages that were implemented by using  the flutter native tools for testing.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made unit tests for the model, while for the widgets - that represent the various components in flutter - we made widget and integration tests.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All the test were followed by an extensive testing phase performed with real devices and emulators by multiple persons.</a:t>
            </a:r>
            <a:endParaRPr/>
          </a:p>
        </p:txBody>
      </p:sp>
      <p:sp>
        <p:nvSpPr>
          <p:cNvPr id="500" name="Google Shape;50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iapositiva titolo">
  <p:cSld name="2_Diapositiva titolo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2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6" name="Google Shape;306;p2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07" name="Google Shape;30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8" name="Google Shape;30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9" name="Google Shape;30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2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2"/>
          <p:cNvSpPr txBox="1">
            <a:spLocks noGrp="1"/>
          </p:cNvSpPr>
          <p:nvPr>
            <p:ph type="body" idx="1"/>
          </p:nvPr>
        </p:nvSpPr>
        <p:spPr>
          <a:xfrm rot="5400000">
            <a:off x="2265945" y="-208544"/>
            <a:ext cx="4525963" cy="8143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3" name="Google Shape;313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4" name="Google Shape;314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5" name="Google Shape;315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verticale e testo" type="vertTitleAndTx">
  <p:cSld name="VERTICAL_TITLE_AND_VERTICAL_TEXT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3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2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9" name="Google Shape;319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0" name="Google Shape;320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1" name="Google Shape;321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3"/>
          <p:cNvSpPr/>
          <p:nvPr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13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323726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/>
          <p:nvPr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" name="Google Shape;18;p13"/>
          <p:cNvGrpSpPr/>
          <p:nvPr/>
        </p:nvGrpSpPr>
        <p:grpSpPr>
          <a:xfrm>
            <a:off x="48007" y="1089904"/>
            <a:ext cx="9036648" cy="180000"/>
            <a:chOff x="1218340" y="275867"/>
            <a:chExt cx="17715122" cy="567843"/>
          </a:xfrm>
        </p:grpSpPr>
        <p:cxnSp>
          <p:nvCxnSpPr>
            <p:cNvPr id="19" name="Google Shape;19;p13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" name="Google Shape;20;p13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" name="Google Shape;21;p13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" name="Google Shape;22;p13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" name="Google Shape;23;p13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" name="Google Shape;24;p13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" name="Google Shape;25;p13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" name="Google Shape;26;p13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" name="Google Shape;27;p13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" name="Google Shape;28;p13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" name="Google Shape;29;p13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" name="Google Shape;30;p13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1" name="Google Shape;31;p13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2" name="Google Shape;32;p13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" name="Google Shape;33;p13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" name="Google Shape;34;p13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" name="Google Shape;35;p13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" name="Google Shape;36;p13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" name="Google Shape;37;p13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" name="Google Shape;38;p13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" name="Google Shape;39;p13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" name="Google Shape;40;p13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" name="Google Shape;41;p13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" name="Google Shape;42;p13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" name="Google Shape;43;p13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" name="Google Shape;44;p13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" name="Google Shape;45;p13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6" name="Google Shape;46;p13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" name="Google Shape;47;p13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8" name="Google Shape;48;p13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9" name="Google Shape;49;p13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0" name="Google Shape;50;p13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1" name="Google Shape;51;p13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2" name="Google Shape;52;p13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" name="Google Shape;53;p13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" name="Google Shape;54;p13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" name="Google Shape;55;p13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" name="Google Shape;56;p13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" name="Google Shape;57;p13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13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" name="Google Shape;59;p13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" name="Google Shape;60;p13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13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" name="Google Shape;62;p13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3" name="Google Shape;63;p13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4" name="Google Shape;64;p13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5" name="Google Shape;65;p13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6" name="Google Shape;66;p13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7" name="Google Shape;67;p13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8" name="Google Shape;68;p13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9" name="Google Shape;69;p13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0" name="Google Shape;70;p13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1" name="Google Shape;71;p13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2" name="Google Shape;72;p13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3" name="Google Shape;73;p13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4" name="Google Shape;74;p13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5" name="Google Shape;75;p13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6" name="Google Shape;76;p13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" name="Google Shape;77;p13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" name="Google Shape;78;p13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" name="Google Shape;79;p13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" name="Google Shape;80;p13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" name="Google Shape;81;p13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" name="Google Shape;82;p13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" name="Google Shape;83;p13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" name="Google Shape;84;p13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" name="Google Shape;85;p13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" name="Google Shape;86;p13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" name="Google Shape;87;p13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" name="Google Shape;88;p13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" name="Google Shape;89;p13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90;p13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1" name="Google Shape;91;p13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" name="Google Shape;92;p13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93;p13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94;p13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95;p13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" name="Google Shape;96;p13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" name="Google Shape;97;p13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" name="Google Shape;98;p13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" name="Google Shape;99;p13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" name="Google Shape;100;p13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" name="Google Shape;101;p13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" name="Google Shape;102;p13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" name="Google Shape;103;p13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" name="Google Shape;104;p13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" name="Google Shape;105;p13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" name="Google Shape;106;p13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" name="Google Shape;107;p13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" name="Google Shape;108;p13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" name="Google Shape;109;p13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0" name="Google Shape;110;p13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1" name="Google Shape;111;p13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2" name="Google Shape;112;p13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3" name="Google Shape;113;p13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4" name="Google Shape;114;p13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5" name="Google Shape;115;p13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6" name="Google Shape;116;p13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7" name="Google Shape;117;p13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8" name="Google Shape;118;p13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9" name="Google Shape;119;p13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0" name="Google Shape;120;p13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1" name="Google Shape;121;p13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2" name="Google Shape;122;p13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3" name="Google Shape;123;p13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4" name="Google Shape;124;p13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5" name="Google Shape;125;p13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6" name="Google Shape;126;p13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7" name="Google Shape;127;p13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8" name="Google Shape;128;p13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9" name="Google Shape;129;p13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0" name="Google Shape;130;p13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1" name="Google Shape;131;p13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2" name="Google Shape;132;p13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3" name="Google Shape;133;p13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4" name="Google Shape;134;p13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5" name="Google Shape;135;p13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6" name="Google Shape;136;p13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7" name="Google Shape;137;p13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8" name="Google Shape;138;p13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39" name="Google Shape;139;p13" descr="Y:\IMMAGINE _COORDINATA_2014\PPT\modello1\loghi_PNG\03_Polimi_logotipo_bandiera-1riga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94898" y="6346378"/>
            <a:ext cx="2780124" cy="289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/>
          <p:nvPr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" name="Google Shape;142;p14"/>
          <p:cNvGrpSpPr/>
          <p:nvPr/>
        </p:nvGrpSpPr>
        <p:grpSpPr>
          <a:xfrm>
            <a:off x="48007" y="3816351"/>
            <a:ext cx="9036648" cy="180000"/>
            <a:chOff x="1218340" y="275867"/>
            <a:chExt cx="17715122" cy="567843"/>
          </a:xfrm>
        </p:grpSpPr>
        <p:cxnSp>
          <p:nvCxnSpPr>
            <p:cNvPr id="143" name="Google Shape;143;p14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4" name="Google Shape;144;p14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5" name="Google Shape;145;p14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6" name="Google Shape;146;p14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7" name="Google Shape;147;p14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8" name="Google Shape;148;p14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9" name="Google Shape;149;p14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0" name="Google Shape;150;p14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1" name="Google Shape;151;p14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2" name="Google Shape;152;p14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3" name="Google Shape;153;p14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4" name="Google Shape;154;p14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5" name="Google Shape;155;p14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6" name="Google Shape;156;p14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7" name="Google Shape;157;p14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8" name="Google Shape;158;p14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9" name="Google Shape;159;p14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0" name="Google Shape;160;p14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" name="Google Shape;161;p14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2" name="Google Shape;162;p14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3" name="Google Shape;163;p14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4" name="Google Shape;164;p14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5" name="Google Shape;165;p14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6" name="Google Shape;166;p14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7" name="Google Shape;167;p14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8" name="Google Shape;168;p14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9" name="Google Shape;169;p14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0" name="Google Shape;170;p14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1" name="Google Shape;171;p14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2" name="Google Shape;172;p14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3" name="Google Shape;173;p14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4" name="Google Shape;174;p14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5" name="Google Shape;175;p14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6" name="Google Shape;176;p14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7" name="Google Shape;177;p14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8" name="Google Shape;178;p14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9" name="Google Shape;179;p14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0" name="Google Shape;180;p14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1" name="Google Shape;181;p14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2" name="Google Shape;182;p14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3" name="Google Shape;183;p14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4" name="Google Shape;184;p14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5" name="Google Shape;185;p14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6" name="Google Shape;186;p14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7" name="Google Shape;187;p14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8" name="Google Shape;188;p14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9" name="Google Shape;189;p14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0" name="Google Shape;190;p14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1" name="Google Shape;191;p14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2" name="Google Shape;192;p14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3" name="Google Shape;193;p14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4" name="Google Shape;194;p14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5" name="Google Shape;195;p14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6" name="Google Shape;196;p14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7" name="Google Shape;197;p14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8" name="Google Shape;198;p14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9" name="Google Shape;199;p14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0" name="Google Shape;200;p14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1" name="Google Shape;201;p14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2" name="Google Shape;202;p14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3" name="Google Shape;203;p14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4" name="Google Shape;204;p14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5" name="Google Shape;205;p14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6" name="Google Shape;206;p14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7" name="Google Shape;207;p14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8" name="Google Shape;208;p14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9" name="Google Shape;209;p14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0" name="Google Shape;210;p14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1" name="Google Shape;211;p14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2" name="Google Shape;212;p14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3" name="Google Shape;213;p14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4" name="Google Shape;214;p14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5" name="Google Shape;215;p14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6" name="Google Shape;216;p14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7" name="Google Shape;217;p14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8" name="Google Shape;218;p14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9" name="Google Shape;219;p14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0" name="Google Shape;220;p14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1" name="Google Shape;221;p14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2" name="Google Shape;222;p14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3" name="Google Shape;223;p14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4" name="Google Shape;224;p14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5" name="Google Shape;225;p14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6" name="Google Shape;226;p14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7" name="Google Shape;227;p14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8" name="Google Shape;228;p14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9" name="Google Shape;229;p14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0" name="Google Shape;230;p14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1" name="Google Shape;231;p14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2" name="Google Shape;232;p14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3" name="Google Shape;233;p14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4" name="Google Shape;234;p14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5" name="Google Shape;235;p14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6" name="Google Shape;236;p14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7" name="Google Shape;237;p14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8" name="Google Shape;238;p14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39" name="Google Shape;239;p14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0" name="Google Shape;240;p14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1" name="Google Shape;241;p14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2" name="Google Shape;242;p14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3" name="Google Shape;243;p14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4" name="Google Shape;244;p14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5" name="Google Shape;245;p14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6" name="Google Shape;246;p14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7" name="Google Shape;247;p14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8" name="Google Shape;248;p14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9" name="Google Shape;249;p14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0" name="Google Shape;250;p14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1" name="Google Shape;251;p14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2" name="Google Shape;252;p14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3" name="Google Shape;253;p14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4" name="Google Shape;254;p14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5" name="Google Shape;255;p14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6" name="Google Shape;256;p14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7" name="Google Shape;257;p14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8" name="Google Shape;258;p14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9" name="Google Shape;259;p14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0" name="Google Shape;260;p14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1" name="Google Shape;261;p14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2" name="Google Shape;262;p14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63" name="Google Shape;263;p14"/>
          <p:cNvSpPr txBox="1"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14"/>
          <p:cNvSpPr txBox="1"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44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1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9" name="Google Shape;269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0" name="Google Shape;270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2" type="twoObj">
  <p:cSld name="TWO_OBJECTS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6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74" name="Google Shape;274;p1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75" name="Google Shape;275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6" name="Google Shape;276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7" name="Google Shape;277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7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1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81" name="Google Shape;281;p1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282" name="Google Shape;282;p1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83" name="Google Shape;283;p1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284" name="Google Shape;284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5" name="Google Shape;285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6" name="Google Shape;286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8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0" name="Google Shape;290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1" name="Google Shape;291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o" type="blank">
  <p:cSld name="BLANK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4" name="Google Shape;294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5" name="Google Shape;295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99" name="Google Shape;299;p2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00" name="Google Shape;300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1" name="Google Shape;301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2" name="Google Shape;302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matteo32.colombo@mail.polimi.i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andrea.troianiello@mail.polimi.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1"/>
          <p:cNvPicPr preferRelativeResize="0"/>
          <p:nvPr/>
        </p:nvPicPr>
        <p:blipFill rotWithShape="1">
          <a:blip r:embed="rId3">
            <a:alphaModFix/>
          </a:blip>
          <a:srcRect t="17598" b="14682"/>
          <a:stretch/>
        </p:blipFill>
        <p:spPr>
          <a:xfrm>
            <a:off x="0" y="-35511"/>
            <a:ext cx="9144000" cy="41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"/>
          <p:cNvSpPr txBox="1"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Titolo presentazione</a:t>
            </a:r>
            <a:br>
              <a:rPr lang="en-US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sottotitolo</a:t>
            </a:r>
            <a:endParaRPr/>
          </a:p>
        </p:txBody>
      </p:sp>
      <p:sp>
        <p:nvSpPr>
          <p:cNvPr id="329" name="Google Shape;329;p1"/>
          <p:cNvSpPr txBox="1"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Milano, XX mese 20XX</a:t>
            </a:r>
            <a:endParaRPr/>
          </a:p>
          <a:p>
            <a:pPr marL="0" marR="0" lvl="0" indent="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None/>
            </a:pP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0" name="Google Shape;330;p1" descr="Y:\IMMAGINE _COORDINATA_2014\LOGO_UFFICIALE\01_Polimi_centrato\eps\01_Polimi_centrato_COL_negativo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14725" y="1996654"/>
            <a:ext cx="2133600" cy="1573118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1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2" name="Google Shape;332;p1"/>
          <p:cNvGrpSpPr/>
          <p:nvPr/>
        </p:nvGrpSpPr>
        <p:grpSpPr>
          <a:xfrm>
            <a:off x="48007" y="3816351"/>
            <a:ext cx="9036648" cy="180000"/>
            <a:chOff x="1218340" y="275867"/>
            <a:chExt cx="17715122" cy="567843"/>
          </a:xfrm>
        </p:grpSpPr>
        <p:cxnSp>
          <p:nvCxnSpPr>
            <p:cNvPr id="333" name="Google Shape;333;p1"/>
            <p:cNvCxnSpPr/>
            <p:nvPr/>
          </p:nvCxnSpPr>
          <p:spPr>
            <a:xfrm>
              <a:off x="121834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4" name="Google Shape;334;p1"/>
            <p:cNvCxnSpPr/>
            <p:nvPr/>
          </p:nvCxnSpPr>
          <p:spPr>
            <a:xfrm>
              <a:off x="136720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5" name="Google Shape;335;p1"/>
            <p:cNvCxnSpPr/>
            <p:nvPr/>
          </p:nvCxnSpPr>
          <p:spPr>
            <a:xfrm>
              <a:off x="151607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6" name="Google Shape;336;p1"/>
            <p:cNvCxnSpPr/>
            <p:nvPr/>
          </p:nvCxnSpPr>
          <p:spPr>
            <a:xfrm>
              <a:off x="16649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7" name="Google Shape;337;p1"/>
            <p:cNvCxnSpPr/>
            <p:nvPr/>
          </p:nvCxnSpPr>
          <p:spPr>
            <a:xfrm>
              <a:off x="18138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8" name="Google Shape;338;p1"/>
            <p:cNvCxnSpPr/>
            <p:nvPr/>
          </p:nvCxnSpPr>
          <p:spPr>
            <a:xfrm>
              <a:off x="19626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9" name="Google Shape;339;p1"/>
            <p:cNvCxnSpPr/>
            <p:nvPr/>
          </p:nvCxnSpPr>
          <p:spPr>
            <a:xfrm>
              <a:off x="21115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p1"/>
            <p:cNvCxnSpPr/>
            <p:nvPr/>
          </p:nvCxnSpPr>
          <p:spPr>
            <a:xfrm>
              <a:off x="22604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1"/>
            <p:cNvCxnSpPr/>
            <p:nvPr/>
          </p:nvCxnSpPr>
          <p:spPr>
            <a:xfrm>
              <a:off x="240927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1"/>
            <p:cNvCxnSpPr/>
            <p:nvPr/>
          </p:nvCxnSpPr>
          <p:spPr>
            <a:xfrm>
              <a:off x="255814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1"/>
            <p:cNvCxnSpPr/>
            <p:nvPr/>
          </p:nvCxnSpPr>
          <p:spPr>
            <a:xfrm>
              <a:off x="270701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1"/>
            <p:cNvCxnSpPr/>
            <p:nvPr/>
          </p:nvCxnSpPr>
          <p:spPr>
            <a:xfrm>
              <a:off x="28558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1"/>
            <p:cNvCxnSpPr/>
            <p:nvPr/>
          </p:nvCxnSpPr>
          <p:spPr>
            <a:xfrm>
              <a:off x="30047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1"/>
            <p:cNvCxnSpPr/>
            <p:nvPr/>
          </p:nvCxnSpPr>
          <p:spPr>
            <a:xfrm>
              <a:off x="31536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1"/>
            <p:cNvCxnSpPr/>
            <p:nvPr/>
          </p:nvCxnSpPr>
          <p:spPr>
            <a:xfrm>
              <a:off x="33024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1"/>
            <p:cNvCxnSpPr/>
            <p:nvPr/>
          </p:nvCxnSpPr>
          <p:spPr>
            <a:xfrm>
              <a:off x="34513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1"/>
            <p:cNvCxnSpPr/>
            <p:nvPr/>
          </p:nvCxnSpPr>
          <p:spPr>
            <a:xfrm>
              <a:off x="360021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1"/>
            <p:cNvCxnSpPr/>
            <p:nvPr/>
          </p:nvCxnSpPr>
          <p:spPr>
            <a:xfrm>
              <a:off x="374907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1"/>
            <p:cNvCxnSpPr/>
            <p:nvPr/>
          </p:nvCxnSpPr>
          <p:spPr>
            <a:xfrm>
              <a:off x="389794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1"/>
            <p:cNvCxnSpPr/>
            <p:nvPr/>
          </p:nvCxnSpPr>
          <p:spPr>
            <a:xfrm>
              <a:off x="40468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1"/>
            <p:cNvCxnSpPr/>
            <p:nvPr/>
          </p:nvCxnSpPr>
          <p:spPr>
            <a:xfrm>
              <a:off x="41956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1"/>
            <p:cNvCxnSpPr/>
            <p:nvPr/>
          </p:nvCxnSpPr>
          <p:spPr>
            <a:xfrm>
              <a:off x="434454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1"/>
            <p:cNvCxnSpPr/>
            <p:nvPr/>
          </p:nvCxnSpPr>
          <p:spPr>
            <a:xfrm>
              <a:off x="449341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1"/>
            <p:cNvCxnSpPr/>
            <p:nvPr/>
          </p:nvCxnSpPr>
          <p:spPr>
            <a:xfrm>
              <a:off x="464228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1"/>
            <p:cNvCxnSpPr/>
            <p:nvPr/>
          </p:nvCxnSpPr>
          <p:spPr>
            <a:xfrm>
              <a:off x="479114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1"/>
            <p:cNvCxnSpPr/>
            <p:nvPr/>
          </p:nvCxnSpPr>
          <p:spPr>
            <a:xfrm>
              <a:off x="494001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1"/>
            <p:cNvCxnSpPr/>
            <p:nvPr/>
          </p:nvCxnSpPr>
          <p:spPr>
            <a:xfrm>
              <a:off x="508888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1"/>
            <p:cNvCxnSpPr/>
            <p:nvPr/>
          </p:nvCxnSpPr>
          <p:spPr>
            <a:xfrm>
              <a:off x="523774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1"/>
            <p:cNvCxnSpPr/>
            <p:nvPr/>
          </p:nvCxnSpPr>
          <p:spPr>
            <a:xfrm>
              <a:off x="538661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1"/>
            <p:cNvCxnSpPr/>
            <p:nvPr/>
          </p:nvCxnSpPr>
          <p:spPr>
            <a:xfrm>
              <a:off x="553548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3" name="Google Shape;363;p1"/>
            <p:cNvCxnSpPr/>
            <p:nvPr/>
          </p:nvCxnSpPr>
          <p:spPr>
            <a:xfrm>
              <a:off x="568435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4" name="Google Shape;364;p1"/>
            <p:cNvCxnSpPr/>
            <p:nvPr/>
          </p:nvCxnSpPr>
          <p:spPr>
            <a:xfrm>
              <a:off x="583321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5" name="Google Shape;365;p1"/>
            <p:cNvCxnSpPr/>
            <p:nvPr/>
          </p:nvCxnSpPr>
          <p:spPr>
            <a:xfrm>
              <a:off x="598208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6" name="Google Shape;366;p1"/>
            <p:cNvCxnSpPr/>
            <p:nvPr/>
          </p:nvCxnSpPr>
          <p:spPr>
            <a:xfrm>
              <a:off x="613095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7" name="Google Shape;367;p1"/>
            <p:cNvCxnSpPr/>
            <p:nvPr/>
          </p:nvCxnSpPr>
          <p:spPr>
            <a:xfrm>
              <a:off x="627981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8" name="Google Shape;368;p1"/>
            <p:cNvCxnSpPr/>
            <p:nvPr/>
          </p:nvCxnSpPr>
          <p:spPr>
            <a:xfrm>
              <a:off x="642868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p1"/>
            <p:cNvCxnSpPr/>
            <p:nvPr/>
          </p:nvCxnSpPr>
          <p:spPr>
            <a:xfrm>
              <a:off x="657755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p1"/>
            <p:cNvCxnSpPr/>
            <p:nvPr/>
          </p:nvCxnSpPr>
          <p:spPr>
            <a:xfrm>
              <a:off x="672641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p1"/>
            <p:cNvCxnSpPr/>
            <p:nvPr/>
          </p:nvCxnSpPr>
          <p:spPr>
            <a:xfrm>
              <a:off x="687528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p1"/>
            <p:cNvCxnSpPr/>
            <p:nvPr/>
          </p:nvCxnSpPr>
          <p:spPr>
            <a:xfrm>
              <a:off x="702415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p1"/>
            <p:cNvCxnSpPr/>
            <p:nvPr/>
          </p:nvCxnSpPr>
          <p:spPr>
            <a:xfrm>
              <a:off x="717302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p1"/>
            <p:cNvCxnSpPr/>
            <p:nvPr/>
          </p:nvCxnSpPr>
          <p:spPr>
            <a:xfrm>
              <a:off x="732188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p1"/>
            <p:cNvCxnSpPr/>
            <p:nvPr/>
          </p:nvCxnSpPr>
          <p:spPr>
            <a:xfrm>
              <a:off x="747075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p1"/>
            <p:cNvCxnSpPr/>
            <p:nvPr/>
          </p:nvCxnSpPr>
          <p:spPr>
            <a:xfrm>
              <a:off x="761962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p1"/>
            <p:cNvCxnSpPr/>
            <p:nvPr/>
          </p:nvCxnSpPr>
          <p:spPr>
            <a:xfrm>
              <a:off x="776848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1"/>
            <p:cNvCxnSpPr/>
            <p:nvPr/>
          </p:nvCxnSpPr>
          <p:spPr>
            <a:xfrm>
              <a:off x="791735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9" name="Google Shape;379;p1"/>
            <p:cNvCxnSpPr/>
            <p:nvPr/>
          </p:nvCxnSpPr>
          <p:spPr>
            <a:xfrm>
              <a:off x="806622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0" name="Google Shape;380;p1"/>
            <p:cNvCxnSpPr/>
            <p:nvPr/>
          </p:nvCxnSpPr>
          <p:spPr>
            <a:xfrm>
              <a:off x="821508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1" name="Google Shape;381;p1"/>
            <p:cNvCxnSpPr/>
            <p:nvPr/>
          </p:nvCxnSpPr>
          <p:spPr>
            <a:xfrm>
              <a:off x="836395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2" name="Google Shape;382;p1"/>
            <p:cNvCxnSpPr/>
            <p:nvPr/>
          </p:nvCxnSpPr>
          <p:spPr>
            <a:xfrm>
              <a:off x="851282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3" name="Google Shape;383;p1"/>
            <p:cNvCxnSpPr/>
            <p:nvPr/>
          </p:nvCxnSpPr>
          <p:spPr>
            <a:xfrm>
              <a:off x="866169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4" name="Google Shape;384;p1"/>
            <p:cNvCxnSpPr/>
            <p:nvPr/>
          </p:nvCxnSpPr>
          <p:spPr>
            <a:xfrm>
              <a:off x="881055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5" name="Google Shape;385;p1"/>
            <p:cNvCxnSpPr/>
            <p:nvPr/>
          </p:nvCxnSpPr>
          <p:spPr>
            <a:xfrm>
              <a:off x="895942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6" name="Google Shape;386;p1"/>
            <p:cNvCxnSpPr/>
            <p:nvPr/>
          </p:nvCxnSpPr>
          <p:spPr>
            <a:xfrm>
              <a:off x="910829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7" name="Google Shape;387;p1"/>
            <p:cNvCxnSpPr/>
            <p:nvPr/>
          </p:nvCxnSpPr>
          <p:spPr>
            <a:xfrm>
              <a:off x="925715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8" name="Google Shape;388;p1"/>
            <p:cNvCxnSpPr/>
            <p:nvPr/>
          </p:nvCxnSpPr>
          <p:spPr>
            <a:xfrm>
              <a:off x="940602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9" name="Google Shape;389;p1"/>
            <p:cNvCxnSpPr/>
            <p:nvPr/>
          </p:nvCxnSpPr>
          <p:spPr>
            <a:xfrm>
              <a:off x="955489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0" name="Google Shape;390;p1"/>
            <p:cNvCxnSpPr/>
            <p:nvPr/>
          </p:nvCxnSpPr>
          <p:spPr>
            <a:xfrm>
              <a:off x="970375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1" name="Google Shape;391;p1"/>
            <p:cNvCxnSpPr/>
            <p:nvPr/>
          </p:nvCxnSpPr>
          <p:spPr>
            <a:xfrm>
              <a:off x="985262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2" name="Google Shape;392;p1"/>
            <p:cNvCxnSpPr/>
            <p:nvPr/>
          </p:nvCxnSpPr>
          <p:spPr>
            <a:xfrm>
              <a:off x="1000149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3" name="Google Shape;393;p1"/>
            <p:cNvCxnSpPr/>
            <p:nvPr/>
          </p:nvCxnSpPr>
          <p:spPr>
            <a:xfrm>
              <a:off x="1015036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4" name="Google Shape;394;p1"/>
            <p:cNvCxnSpPr/>
            <p:nvPr/>
          </p:nvCxnSpPr>
          <p:spPr>
            <a:xfrm>
              <a:off x="1029922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5" name="Google Shape;395;p1"/>
            <p:cNvCxnSpPr/>
            <p:nvPr/>
          </p:nvCxnSpPr>
          <p:spPr>
            <a:xfrm>
              <a:off x="1044809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6" name="Google Shape;396;p1"/>
            <p:cNvCxnSpPr/>
            <p:nvPr/>
          </p:nvCxnSpPr>
          <p:spPr>
            <a:xfrm>
              <a:off x="1059696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7" name="Google Shape;397;p1"/>
            <p:cNvCxnSpPr/>
            <p:nvPr/>
          </p:nvCxnSpPr>
          <p:spPr>
            <a:xfrm>
              <a:off x="1074582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8" name="Google Shape;398;p1"/>
            <p:cNvCxnSpPr/>
            <p:nvPr/>
          </p:nvCxnSpPr>
          <p:spPr>
            <a:xfrm>
              <a:off x="1089469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99" name="Google Shape;399;p1"/>
            <p:cNvCxnSpPr/>
            <p:nvPr/>
          </p:nvCxnSpPr>
          <p:spPr>
            <a:xfrm>
              <a:off x="1104356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0" name="Google Shape;400;p1"/>
            <p:cNvCxnSpPr/>
            <p:nvPr/>
          </p:nvCxnSpPr>
          <p:spPr>
            <a:xfrm>
              <a:off x="1119242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1" name="Google Shape;401;p1"/>
            <p:cNvCxnSpPr/>
            <p:nvPr/>
          </p:nvCxnSpPr>
          <p:spPr>
            <a:xfrm>
              <a:off x="1134129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2" name="Google Shape;402;p1"/>
            <p:cNvCxnSpPr/>
            <p:nvPr/>
          </p:nvCxnSpPr>
          <p:spPr>
            <a:xfrm>
              <a:off x="114901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3" name="Google Shape;403;p1"/>
            <p:cNvCxnSpPr/>
            <p:nvPr/>
          </p:nvCxnSpPr>
          <p:spPr>
            <a:xfrm>
              <a:off x="1163903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4" name="Google Shape;404;p1"/>
            <p:cNvCxnSpPr/>
            <p:nvPr/>
          </p:nvCxnSpPr>
          <p:spPr>
            <a:xfrm>
              <a:off x="1178789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5" name="Google Shape;405;p1"/>
            <p:cNvCxnSpPr/>
            <p:nvPr/>
          </p:nvCxnSpPr>
          <p:spPr>
            <a:xfrm>
              <a:off x="1193676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6" name="Google Shape;406;p1"/>
            <p:cNvCxnSpPr/>
            <p:nvPr/>
          </p:nvCxnSpPr>
          <p:spPr>
            <a:xfrm>
              <a:off x="1208563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7" name="Google Shape;407;p1"/>
            <p:cNvCxnSpPr/>
            <p:nvPr/>
          </p:nvCxnSpPr>
          <p:spPr>
            <a:xfrm>
              <a:off x="1223449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8" name="Google Shape;408;p1"/>
            <p:cNvCxnSpPr/>
            <p:nvPr/>
          </p:nvCxnSpPr>
          <p:spPr>
            <a:xfrm>
              <a:off x="1238336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09" name="Google Shape;409;p1"/>
            <p:cNvCxnSpPr/>
            <p:nvPr/>
          </p:nvCxnSpPr>
          <p:spPr>
            <a:xfrm>
              <a:off x="1253223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0" name="Google Shape;410;p1"/>
            <p:cNvCxnSpPr/>
            <p:nvPr/>
          </p:nvCxnSpPr>
          <p:spPr>
            <a:xfrm>
              <a:off x="1268109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1" name="Google Shape;411;p1"/>
            <p:cNvCxnSpPr/>
            <p:nvPr/>
          </p:nvCxnSpPr>
          <p:spPr>
            <a:xfrm>
              <a:off x="1282996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2" name="Google Shape;412;p1"/>
            <p:cNvCxnSpPr/>
            <p:nvPr/>
          </p:nvCxnSpPr>
          <p:spPr>
            <a:xfrm>
              <a:off x="1297883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3" name="Google Shape;413;p1"/>
            <p:cNvCxnSpPr/>
            <p:nvPr/>
          </p:nvCxnSpPr>
          <p:spPr>
            <a:xfrm>
              <a:off x="1312770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4" name="Google Shape;414;p1"/>
            <p:cNvCxnSpPr/>
            <p:nvPr/>
          </p:nvCxnSpPr>
          <p:spPr>
            <a:xfrm>
              <a:off x="1327656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5" name="Google Shape;415;p1"/>
            <p:cNvCxnSpPr/>
            <p:nvPr/>
          </p:nvCxnSpPr>
          <p:spPr>
            <a:xfrm>
              <a:off x="134254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6" name="Google Shape;416;p1"/>
            <p:cNvCxnSpPr/>
            <p:nvPr/>
          </p:nvCxnSpPr>
          <p:spPr>
            <a:xfrm>
              <a:off x="135743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7" name="Google Shape;417;p1"/>
            <p:cNvCxnSpPr/>
            <p:nvPr/>
          </p:nvCxnSpPr>
          <p:spPr>
            <a:xfrm>
              <a:off x="137231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8" name="Google Shape;418;p1"/>
            <p:cNvCxnSpPr/>
            <p:nvPr/>
          </p:nvCxnSpPr>
          <p:spPr>
            <a:xfrm>
              <a:off x="1387203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19" name="Google Shape;419;p1"/>
            <p:cNvCxnSpPr/>
            <p:nvPr/>
          </p:nvCxnSpPr>
          <p:spPr>
            <a:xfrm>
              <a:off x="1402090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0" name="Google Shape;420;p1"/>
            <p:cNvCxnSpPr/>
            <p:nvPr/>
          </p:nvCxnSpPr>
          <p:spPr>
            <a:xfrm>
              <a:off x="1416976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1" name="Google Shape;421;p1"/>
            <p:cNvCxnSpPr/>
            <p:nvPr/>
          </p:nvCxnSpPr>
          <p:spPr>
            <a:xfrm>
              <a:off x="1431863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2" name="Google Shape;422;p1"/>
            <p:cNvCxnSpPr/>
            <p:nvPr/>
          </p:nvCxnSpPr>
          <p:spPr>
            <a:xfrm>
              <a:off x="1446750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3" name="Google Shape;423;p1"/>
            <p:cNvCxnSpPr/>
            <p:nvPr/>
          </p:nvCxnSpPr>
          <p:spPr>
            <a:xfrm>
              <a:off x="146163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4" name="Google Shape;424;p1"/>
            <p:cNvCxnSpPr/>
            <p:nvPr/>
          </p:nvCxnSpPr>
          <p:spPr>
            <a:xfrm>
              <a:off x="147652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5" name="Google Shape;425;p1"/>
            <p:cNvCxnSpPr/>
            <p:nvPr/>
          </p:nvCxnSpPr>
          <p:spPr>
            <a:xfrm>
              <a:off x="149141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" name="Google Shape;426;p1"/>
            <p:cNvCxnSpPr/>
            <p:nvPr/>
          </p:nvCxnSpPr>
          <p:spPr>
            <a:xfrm>
              <a:off x="1506297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7" name="Google Shape;427;p1"/>
            <p:cNvCxnSpPr/>
            <p:nvPr/>
          </p:nvCxnSpPr>
          <p:spPr>
            <a:xfrm>
              <a:off x="1521183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8" name="Google Shape;428;p1"/>
            <p:cNvCxnSpPr/>
            <p:nvPr/>
          </p:nvCxnSpPr>
          <p:spPr>
            <a:xfrm>
              <a:off x="1536070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9" name="Google Shape;429;p1"/>
            <p:cNvCxnSpPr/>
            <p:nvPr/>
          </p:nvCxnSpPr>
          <p:spPr>
            <a:xfrm>
              <a:off x="1550957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0" name="Google Shape;430;p1"/>
            <p:cNvCxnSpPr/>
            <p:nvPr/>
          </p:nvCxnSpPr>
          <p:spPr>
            <a:xfrm>
              <a:off x="1565843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1" name="Google Shape;431;p1"/>
            <p:cNvCxnSpPr/>
            <p:nvPr/>
          </p:nvCxnSpPr>
          <p:spPr>
            <a:xfrm>
              <a:off x="158073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2" name="Google Shape;432;p1"/>
            <p:cNvCxnSpPr/>
            <p:nvPr/>
          </p:nvCxnSpPr>
          <p:spPr>
            <a:xfrm>
              <a:off x="159561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3" name="Google Shape;433;p1"/>
            <p:cNvCxnSpPr/>
            <p:nvPr/>
          </p:nvCxnSpPr>
          <p:spPr>
            <a:xfrm>
              <a:off x="161050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4" name="Google Shape;434;p1"/>
            <p:cNvCxnSpPr/>
            <p:nvPr/>
          </p:nvCxnSpPr>
          <p:spPr>
            <a:xfrm>
              <a:off x="16253906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" name="Google Shape;435;p1"/>
            <p:cNvCxnSpPr/>
            <p:nvPr/>
          </p:nvCxnSpPr>
          <p:spPr>
            <a:xfrm>
              <a:off x="1640277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6" name="Google Shape;436;p1"/>
            <p:cNvCxnSpPr/>
            <p:nvPr/>
          </p:nvCxnSpPr>
          <p:spPr>
            <a:xfrm>
              <a:off x="1655164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7" name="Google Shape;437;p1"/>
            <p:cNvCxnSpPr/>
            <p:nvPr/>
          </p:nvCxnSpPr>
          <p:spPr>
            <a:xfrm>
              <a:off x="1670050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"/>
            <p:cNvCxnSpPr/>
            <p:nvPr/>
          </p:nvCxnSpPr>
          <p:spPr>
            <a:xfrm>
              <a:off x="1684937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"/>
            <p:cNvCxnSpPr/>
            <p:nvPr/>
          </p:nvCxnSpPr>
          <p:spPr>
            <a:xfrm>
              <a:off x="16998242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"/>
            <p:cNvCxnSpPr/>
            <p:nvPr/>
          </p:nvCxnSpPr>
          <p:spPr>
            <a:xfrm>
              <a:off x="171471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1" name="Google Shape;441;p1"/>
            <p:cNvCxnSpPr/>
            <p:nvPr/>
          </p:nvCxnSpPr>
          <p:spPr>
            <a:xfrm>
              <a:off x="172959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2" name="Google Shape;442;p1"/>
            <p:cNvCxnSpPr/>
            <p:nvPr/>
          </p:nvCxnSpPr>
          <p:spPr>
            <a:xfrm>
              <a:off x="174448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3" name="Google Shape;443;p1"/>
            <p:cNvCxnSpPr/>
            <p:nvPr/>
          </p:nvCxnSpPr>
          <p:spPr>
            <a:xfrm>
              <a:off x="17593709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4" name="Google Shape;444;p1"/>
            <p:cNvCxnSpPr/>
            <p:nvPr/>
          </p:nvCxnSpPr>
          <p:spPr>
            <a:xfrm>
              <a:off x="17742577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5" name="Google Shape;445;p1"/>
            <p:cNvCxnSpPr/>
            <p:nvPr/>
          </p:nvCxnSpPr>
          <p:spPr>
            <a:xfrm>
              <a:off x="17891444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6" name="Google Shape;446;p1"/>
            <p:cNvCxnSpPr/>
            <p:nvPr/>
          </p:nvCxnSpPr>
          <p:spPr>
            <a:xfrm>
              <a:off x="18040311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7" name="Google Shape;447;p1"/>
            <p:cNvCxnSpPr/>
            <p:nvPr/>
          </p:nvCxnSpPr>
          <p:spPr>
            <a:xfrm>
              <a:off x="18189178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8" name="Google Shape;448;p1"/>
            <p:cNvCxnSpPr/>
            <p:nvPr/>
          </p:nvCxnSpPr>
          <p:spPr>
            <a:xfrm>
              <a:off x="183380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9" name="Google Shape;449;p1"/>
            <p:cNvCxnSpPr/>
            <p:nvPr/>
          </p:nvCxnSpPr>
          <p:spPr>
            <a:xfrm>
              <a:off x="1848691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0" name="Google Shape;450;p1"/>
            <p:cNvCxnSpPr/>
            <p:nvPr/>
          </p:nvCxnSpPr>
          <p:spPr>
            <a:xfrm>
              <a:off x="18635780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1" name="Google Shape;451;p1"/>
            <p:cNvCxnSpPr/>
            <p:nvPr/>
          </p:nvCxnSpPr>
          <p:spPr>
            <a:xfrm>
              <a:off x="18784645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52" name="Google Shape;452;p1"/>
            <p:cNvCxnSpPr/>
            <p:nvPr/>
          </p:nvCxnSpPr>
          <p:spPr>
            <a:xfrm>
              <a:off x="18933463" y="275867"/>
              <a:ext cx="0" cy="567843"/>
            </a:xfrm>
            <a:prstGeom prst="straightConnector1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53" name="Google Shape;453;p1"/>
          <p:cNvSpPr txBox="1"/>
          <p:nvPr/>
        </p:nvSpPr>
        <p:spPr>
          <a:xfrm>
            <a:off x="275821" y="4209183"/>
            <a:ext cx="8656981" cy="114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30"/>
              <a:buFont typeface="Arial"/>
              <a:buNone/>
            </a:pPr>
            <a:r>
              <a:rPr lang="en-US" sz="333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NON SOLO LIBRI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Arial"/>
              <a:buNone/>
            </a:pPr>
            <a:endParaRPr sz="1850" b="0" i="1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Arial"/>
              <a:buNone/>
            </a:pPr>
            <a:r>
              <a:rPr lang="en-US" sz="1850" b="0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Design and Implementation of Mobile Applications project 2018-2019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60"/>
              <a:buFont typeface="Arial"/>
              <a:buNone/>
            </a:pPr>
            <a:endParaRPr sz="296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1"/>
          <p:cNvSpPr txBox="1"/>
          <p:nvPr/>
        </p:nvSpPr>
        <p:spPr>
          <a:xfrm>
            <a:off x="6411755" y="6129147"/>
            <a:ext cx="2733784" cy="728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Matteo Colombo   - 883114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Andrea Troianiello - 898113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0" i="1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en-US"/>
              <a:t>Description of the application</a:t>
            </a:r>
            <a:endParaRPr/>
          </a:p>
        </p:txBody>
      </p:sp>
      <p:sp>
        <p:nvSpPr>
          <p:cNvPr id="460" name="Google Shape;460;p2"/>
          <p:cNvSpPr txBox="1">
            <a:spLocks noGrp="1"/>
          </p:cNvSpPr>
          <p:nvPr>
            <p:ph type="body" idx="1"/>
          </p:nvPr>
        </p:nvSpPr>
        <p:spPr>
          <a:xfrm>
            <a:off x="179771" y="1473694"/>
            <a:ext cx="8784458" cy="4584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 dirty="0"/>
              <a:t>Three main functions:</a:t>
            </a:r>
            <a:endParaRPr sz="2000" dirty="0"/>
          </a:p>
          <a:p>
            <a:pPr marL="914400" lvl="0" indent="-342900" algn="l" rtl="0">
              <a:spcBef>
                <a:spcPts val="400"/>
              </a:spcBef>
              <a:spcAft>
                <a:spcPts val="0"/>
              </a:spcAft>
              <a:buSzPts val="1800"/>
              <a:buChar char="●"/>
            </a:pPr>
            <a:r>
              <a:rPr lang="en-US" sz="2000" dirty="0"/>
              <a:t>Manage libraries</a:t>
            </a:r>
            <a:endParaRPr sz="2000" dirty="0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2000" dirty="0"/>
              <a:t>Social network</a:t>
            </a:r>
            <a:endParaRPr sz="2000" dirty="0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2000" dirty="0"/>
              <a:t>Market place</a:t>
            </a:r>
            <a:endParaRPr sz="2000" dirty="0"/>
          </a:p>
          <a:p>
            <a:pPr marL="0" lvl="0" indent="0">
              <a:spcBef>
                <a:spcPts val="400"/>
              </a:spcBef>
            </a:pPr>
            <a:endParaRPr lang="en-US" sz="2000" dirty="0"/>
          </a:p>
          <a:p>
            <a:pPr marL="0" lvl="0" indent="0">
              <a:spcBef>
                <a:spcPts val="400"/>
              </a:spcBef>
            </a:pPr>
            <a:r>
              <a:rPr lang="en-US" sz="2000" dirty="0"/>
              <a:t>Multiple language</a:t>
            </a:r>
          </a:p>
          <a:p>
            <a:pPr marL="914400" lvl="0" indent="-355600">
              <a:spcBef>
                <a:spcPts val="400"/>
              </a:spcBef>
              <a:buSzPts val="2000"/>
              <a:buChar char="●"/>
            </a:pPr>
            <a:r>
              <a:rPr lang="en-US" sz="2000" dirty="0"/>
              <a:t>English</a:t>
            </a:r>
          </a:p>
          <a:p>
            <a:pPr marL="914400" lvl="0" indent="-355600">
              <a:spcBef>
                <a:spcPts val="0"/>
              </a:spcBef>
              <a:buSzPts val="2000"/>
              <a:buChar char="●"/>
            </a:pPr>
            <a:r>
              <a:rPr lang="en-US" sz="2000" dirty="0"/>
              <a:t>Italian</a:t>
            </a:r>
          </a:p>
          <a:p>
            <a:pPr marL="914400" lvl="0" indent="-355600">
              <a:spcBef>
                <a:spcPts val="0"/>
              </a:spcBef>
              <a:buSzPts val="2000"/>
              <a:buChar char="●"/>
            </a:pPr>
            <a:r>
              <a:rPr lang="en-US" sz="2000" dirty="0"/>
              <a:t>Ready for other languages</a:t>
            </a: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 dirty="0"/>
              <a:t>Client-Server system:</a:t>
            </a:r>
            <a:endParaRPr sz="2000" dirty="0"/>
          </a:p>
          <a:p>
            <a:pPr marL="914400" lvl="0" indent="-355600" algn="l" rtl="0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Flutter</a:t>
            </a:r>
            <a:endParaRPr sz="2000" dirty="0"/>
          </a:p>
          <a:p>
            <a:pPr marL="9144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Firebase</a:t>
            </a:r>
            <a:endParaRPr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200"/>
              <a:t>Server - Firebase</a:t>
            </a:r>
            <a:endParaRPr/>
          </a:p>
        </p:txBody>
      </p:sp>
      <p:sp>
        <p:nvSpPr>
          <p:cNvPr id="466" name="Google Shape;466;p7"/>
          <p:cNvSpPr txBox="1">
            <a:spLocks noGrp="1"/>
          </p:cNvSpPr>
          <p:nvPr>
            <p:ph type="body" idx="1"/>
          </p:nvPr>
        </p:nvSpPr>
        <p:spPr>
          <a:xfrm>
            <a:off x="445037" y="1447785"/>
            <a:ext cx="8424527" cy="1233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/>
              <a:t>The server is implemented using Firebase, a development platform that allows to implement easily the backend and to manage a NoSQL database (a document-oriented type)</a:t>
            </a:r>
            <a:br>
              <a:rPr lang="en-US" sz="2000"/>
            </a:br>
            <a:endParaRPr sz="1800"/>
          </a:p>
        </p:txBody>
      </p:sp>
      <p:pic>
        <p:nvPicPr>
          <p:cNvPr id="467" name="Google Shape;467;p7" descr="Immagine che contiene stazionario, busta&#10;&#10;Descrizione generat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63547" y="2225901"/>
            <a:ext cx="3138256" cy="2777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8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200"/>
              <a:t>Components of Firebase</a:t>
            </a:r>
            <a:endParaRPr sz="3200"/>
          </a:p>
        </p:txBody>
      </p:sp>
      <p:sp>
        <p:nvSpPr>
          <p:cNvPr id="473" name="Google Shape;473;p8"/>
          <p:cNvSpPr txBox="1"/>
          <p:nvPr/>
        </p:nvSpPr>
        <p:spPr>
          <a:xfrm>
            <a:off x="1514238" y="3160627"/>
            <a:ext cx="227822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Firestore</a:t>
            </a:r>
            <a:b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8"/>
          <p:cNvSpPr txBox="1"/>
          <p:nvPr/>
        </p:nvSpPr>
        <p:spPr>
          <a:xfrm>
            <a:off x="5029975" y="3207896"/>
            <a:ext cx="227822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Storage</a:t>
            </a:r>
            <a:b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8"/>
          <p:cNvSpPr txBox="1"/>
          <p:nvPr/>
        </p:nvSpPr>
        <p:spPr>
          <a:xfrm>
            <a:off x="1559755" y="5674238"/>
            <a:ext cx="2278220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Functions</a:t>
            </a:r>
            <a:endParaRPr dirty="0"/>
          </a:p>
        </p:txBody>
      </p:sp>
      <p:pic>
        <p:nvPicPr>
          <p:cNvPr id="476" name="Google Shape;476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25831" y="1347781"/>
            <a:ext cx="2032647" cy="1844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77789" y="1187121"/>
            <a:ext cx="2064329" cy="2005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82541" y="3786855"/>
            <a:ext cx="1975937" cy="197851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475;p8">
            <a:extLst>
              <a:ext uri="{FF2B5EF4-FFF2-40B4-BE49-F238E27FC236}">
                <a16:creationId xmlns:a16="http://schemas.microsoft.com/office/drawing/2014/main" id="{929666F8-77C9-4037-805F-7820CA147C85}"/>
              </a:ext>
            </a:extLst>
          </p:cNvPr>
          <p:cNvSpPr txBox="1"/>
          <p:nvPr/>
        </p:nvSpPr>
        <p:spPr>
          <a:xfrm>
            <a:off x="4894233" y="5692267"/>
            <a:ext cx="2690127" cy="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n-US" sz="2000" dirty="0">
                <a:solidFill>
                  <a:schemeClr val="dk1"/>
                </a:solidFill>
              </a:rPr>
              <a:t>Authentication</a:t>
            </a:r>
            <a:endParaRPr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FA3C93E-302B-4178-85DD-66C2B88E44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3142" y="3859960"/>
            <a:ext cx="1832307" cy="183230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200"/>
              <a:t>Client</a:t>
            </a:r>
            <a:endParaRPr sz="3200"/>
          </a:p>
        </p:txBody>
      </p:sp>
      <p:sp>
        <p:nvSpPr>
          <p:cNvPr id="484" name="Google Shape;484;p3"/>
          <p:cNvSpPr txBox="1">
            <a:spLocks noGrp="1"/>
          </p:cNvSpPr>
          <p:nvPr>
            <p:ph type="body" idx="1"/>
          </p:nvPr>
        </p:nvSpPr>
        <p:spPr>
          <a:xfrm>
            <a:off x="179771" y="1473694"/>
            <a:ext cx="8784458" cy="4287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/>
              <a:t>Contains most of the logic of the system</a:t>
            </a:r>
            <a:endParaRPr dirty="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/>
              <a:t>Designed with a Bottom-up approach</a:t>
            </a:r>
            <a:endParaRPr dirty="0"/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dirty="0"/>
              <a:t>Model is implemented using the database first approach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 dirty="0"/>
              <a:t>Core of the application independent from external libraries and hardware </a:t>
            </a:r>
            <a:endParaRPr sz="2400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200"/>
              <a:t>Use case diagram</a:t>
            </a:r>
            <a:endParaRPr sz="3200"/>
          </a:p>
        </p:txBody>
      </p:sp>
      <p:pic>
        <p:nvPicPr>
          <p:cNvPr id="490" name="Google Shape;49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399" y="1322772"/>
            <a:ext cx="7395099" cy="5051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200"/>
              <a:t>Flutter</a:t>
            </a:r>
            <a:endParaRPr/>
          </a:p>
        </p:txBody>
      </p:sp>
      <p:sp>
        <p:nvSpPr>
          <p:cNvPr id="496" name="Google Shape;496;p5"/>
          <p:cNvSpPr txBox="1">
            <a:spLocks noGrp="1"/>
          </p:cNvSpPr>
          <p:nvPr>
            <p:ph type="body" idx="1"/>
          </p:nvPr>
        </p:nvSpPr>
        <p:spPr>
          <a:xfrm>
            <a:off x="179770" y="1473694"/>
            <a:ext cx="4392229" cy="4287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Flutter is used during the implementation of the application</a:t>
            </a:r>
            <a:endParaRPr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Natively compiled</a:t>
            </a:r>
            <a:endParaRPr sz="2800"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/>
              <a:t>Cross-platform</a:t>
            </a:r>
            <a:br>
              <a:rPr lang="en-US" sz="1800"/>
            </a:br>
            <a:endParaRPr sz="1800"/>
          </a:p>
        </p:txBody>
      </p:sp>
      <p:pic>
        <p:nvPicPr>
          <p:cNvPr id="497" name="Google Shape;497;p5" descr="Risultati immagini per flutter logo 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85569" y="1419318"/>
            <a:ext cx="4396666" cy="43966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9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US" sz="3200"/>
              <a:t>Testing</a:t>
            </a:r>
            <a:endParaRPr/>
          </a:p>
        </p:txBody>
      </p:sp>
      <p:sp>
        <p:nvSpPr>
          <p:cNvPr id="503" name="Google Shape;503;p9"/>
          <p:cNvSpPr txBox="1">
            <a:spLocks noGrp="1"/>
          </p:cNvSpPr>
          <p:nvPr>
            <p:ph type="body" idx="1"/>
          </p:nvPr>
        </p:nvSpPr>
        <p:spPr>
          <a:xfrm>
            <a:off x="179771" y="1473694"/>
            <a:ext cx="8784458" cy="4287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dirty="0"/>
              <a:t>Each component of the core is tested using native tools provided by Flutter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dirty="0"/>
              <a:t>There are three types of tests on Flutter:</a:t>
            </a:r>
            <a:endParaRPr dirty="0"/>
          </a:p>
          <a:p>
            <a:pPr marL="1085850" lvl="1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dirty="0"/>
              <a:t>Unit test </a:t>
            </a:r>
            <a:endParaRPr dirty="0"/>
          </a:p>
          <a:p>
            <a:pPr marL="1085850" lvl="1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dirty="0"/>
              <a:t>Widget test</a:t>
            </a:r>
            <a:endParaRPr dirty="0"/>
          </a:p>
          <a:p>
            <a:pPr marL="1085850" lvl="1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dirty="0"/>
              <a:t>Integration test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lang="it-IT" sz="2000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it-IT" sz="2000" dirty="0"/>
              <a:t>To simulate </a:t>
            </a:r>
            <a:r>
              <a:rPr lang="it-IT" sz="2000" dirty="0" err="1"/>
              <a:t>external</a:t>
            </a:r>
            <a:r>
              <a:rPr lang="it-IT" sz="2000" dirty="0"/>
              <a:t> libraries </a:t>
            </a: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used</a:t>
            </a:r>
            <a:r>
              <a:rPr lang="it-IT" sz="2000" dirty="0"/>
              <a:t> </a:t>
            </a:r>
            <a:r>
              <a:rPr lang="it-IT" sz="2000" dirty="0" err="1"/>
              <a:t>Mockito</a:t>
            </a:r>
            <a:r>
              <a:rPr lang="it-IT" sz="2000" dirty="0"/>
              <a:t>.</a:t>
            </a: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dirty="0"/>
              <a:t>In addition, extensive tests were made by real users, by testing the application in daily conditions with both physical devices and emulators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0"/>
          <p:cNvSpPr txBox="1"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en-US"/>
              <a:t>Contacts</a:t>
            </a:r>
            <a:endParaRPr/>
          </a:p>
        </p:txBody>
      </p:sp>
      <p:sp>
        <p:nvSpPr>
          <p:cNvPr id="509" name="Google Shape;509;p10"/>
          <p:cNvSpPr txBox="1">
            <a:spLocks noGrp="1"/>
          </p:cNvSpPr>
          <p:nvPr>
            <p:ph type="body" idx="1"/>
          </p:nvPr>
        </p:nvSpPr>
        <p:spPr>
          <a:xfrm>
            <a:off x="164237" y="1413769"/>
            <a:ext cx="8323726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Matteo Colombo</a:t>
            </a:r>
            <a:endParaRPr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u="sng">
                <a:solidFill>
                  <a:schemeClr val="hlink"/>
                </a:solidFill>
                <a:hlinkClick r:id="rId3"/>
              </a:rPr>
              <a:t>matteo32.colombo@mail.polimi.it</a:t>
            </a:r>
            <a:endParaRPr sz="280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/>
              <a:t>Andrea Troianiello</a:t>
            </a:r>
            <a:endParaRPr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800" u="sng">
                <a:solidFill>
                  <a:schemeClr val="hlink"/>
                </a:solidFill>
                <a:hlinkClick r:id="rId4"/>
              </a:rPr>
              <a:t>andrea.troianiello@mail.polimi.it</a:t>
            </a:r>
            <a:endParaRPr sz="280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/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576</Words>
  <Application>Microsoft Office PowerPoint</Application>
  <PresentationFormat>Presentazione su schermo (4:3)</PresentationFormat>
  <Paragraphs>89</Paragraphs>
  <Slides>9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Noto Sans Symbols</vt:lpstr>
      <vt:lpstr>POLI</vt:lpstr>
      <vt:lpstr>Titolo presentazione sottotitolo</vt:lpstr>
      <vt:lpstr>Description of the application</vt:lpstr>
      <vt:lpstr>Server - Firebase</vt:lpstr>
      <vt:lpstr>Components of Firebase</vt:lpstr>
      <vt:lpstr>Client</vt:lpstr>
      <vt:lpstr>Use case diagram</vt:lpstr>
      <vt:lpstr>Flutter</vt:lpstr>
      <vt:lpstr>Testing</vt:lpstr>
      <vt:lpstr>Contacts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presentazione sottotitolo</dc:title>
  <dc:creator>Alessandro Colleoni</dc:creator>
  <cp:lastModifiedBy>Andrea Troianiello</cp:lastModifiedBy>
  <cp:revision>7</cp:revision>
  <dcterms:created xsi:type="dcterms:W3CDTF">2015-05-26T12:27:57Z</dcterms:created>
  <dcterms:modified xsi:type="dcterms:W3CDTF">2019-09-05T09:58:15Z</dcterms:modified>
</cp:coreProperties>
</file>